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3" r:id="rId3"/>
    <p:sldId id="265" r:id="rId4"/>
    <p:sldId id="257" r:id="rId5"/>
    <p:sldId id="258" r:id="rId6"/>
    <p:sldId id="259" r:id="rId7"/>
    <p:sldId id="264" r:id="rId8"/>
    <p:sldId id="261" r:id="rId9"/>
    <p:sldId id="260" r:id="rId10"/>
    <p:sldId id="262" r:id="rId11"/>
    <p:sldId id="270" r:id="rId12"/>
    <p:sldId id="266" r:id="rId13"/>
    <p:sldId id="267" r:id="rId14"/>
    <p:sldId id="268" r:id="rId15"/>
    <p:sldId id="269" r:id="rId16"/>
    <p:sldId id="273" r:id="rId17"/>
    <p:sldId id="271" r:id="rId18"/>
    <p:sldId id="27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p:cViewPr varScale="1">
        <p:scale>
          <a:sx n="63" d="100"/>
          <a:sy n="63" d="100"/>
        </p:scale>
        <p:origin x="9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Ruas" userId="e3f3bc3dc83c200f" providerId="LiveId" clId="{B3E06F82-9CDB-46A0-B78C-72E2E3CAAB89}"/>
    <pc:docChg chg="modSld">
      <pc:chgData name="Linda Ruas" userId="e3f3bc3dc83c200f" providerId="LiveId" clId="{B3E06F82-9CDB-46A0-B78C-72E2E3CAAB89}" dt="2017-09-24T19:45:03.922" v="6" actId="20577"/>
      <pc:docMkLst>
        <pc:docMk/>
      </pc:docMkLst>
      <pc:sldChg chg="modSp">
        <pc:chgData name="Linda Ruas" userId="e3f3bc3dc83c200f" providerId="LiveId" clId="{B3E06F82-9CDB-46A0-B78C-72E2E3CAAB89}" dt="2017-09-24T19:45:03.922" v="6" actId="20577"/>
        <pc:sldMkLst>
          <pc:docMk/>
          <pc:sldMk cId="2679863268" sldId="260"/>
        </pc:sldMkLst>
        <pc:spChg chg="mod">
          <ac:chgData name="Linda Ruas" userId="e3f3bc3dc83c200f" providerId="LiveId" clId="{B3E06F82-9CDB-46A0-B78C-72E2E3CAAB89}" dt="2017-09-24T19:45:03.922" v="6" actId="20577"/>
          <ac:spMkLst>
            <pc:docMk/>
            <pc:sldMk cId="2679863268" sldId="26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B4056-E2EA-4363-9A40-38069CE2357B}" type="datetimeFigureOut">
              <a:rPr lang="en-GB" smtClean="0"/>
              <a:t>24/09/2017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C0D27-64B7-4648-AAB1-C74CC02EB962}" type="slidenum">
              <a:rPr lang="en-GB" smtClean="0"/>
              <a:t>‹#›</a:t>
            </a:fld>
            <a:endParaRPr lang="en-GB"/>
          </a:p>
        </p:txBody>
      </p:sp>
    </p:spTree>
    <p:extLst>
      <p:ext uri="{BB962C8B-B14F-4D97-AF65-F5344CB8AC3E}">
        <p14:creationId xmlns:p14="http://schemas.microsoft.com/office/powerpoint/2010/main" val="1631326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should take 1.5 – 2 hours:  Speaking 1 (15 – 20 mins); Speaking 2 (15 – 20</a:t>
            </a:r>
            <a:r>
              <a:rPr lang="en-GB" baseline="0" dirty="0"/>
              <a:t> mins); Reading (20 – 30 mins); Vocabulary (10 – 15 mins); Writing (20 – 30 mins)</a:t>
            </a:r>
            <a:endParaRPr lang="en-GB" dirty="0"/>
          </a:p>
        </p:txBody>
      </p:sp>
      <p:sp>
        <p:nvSpPr>
          <p:cNvPr id="4" name="Slide Number Placeholder 3"/>
          <p:cNvSpPr>
            <a:spLocks noGrp="1"/>
          </p:cNvSpPr>
          <p:nvPr>
            <p:ph type="sldNum" sz="quarter" idx="10"/>
          </p:nvPr>
        </p:nvSpPr>
        <p:spPr/>
        <p:txBody>
          <a:bodyPr/>
          <a:lstStyle/>
          <a:p>
            <a:fld id="{85BC0D27-64B7-4648-AAB1-C74CC02EB962}" type="slidenum">
              <a:rPr lang="en-GB" smtClean="0"/>
              <a:t>2</a:t>
            </a:fld>
            <a:endParaRPr lang="en-GB"/>
          </a:p>
        </p:txBody>
      </p:sp>
    </p:spTree>
    <p:extLst>
      <p:ext uri="{BB962C8B-B14F-4D97-AF65-F5344CB8AC3E}">
        <p14:creationId xmlns:p14="http://schemas.microsoft.com/office/powerpoint/2010/main" val="1333130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KEY:  throw away waste, recycle waste, create radioactive waste, burn coal, grow crops, become obese,</a:t>
            </a:r>
            <a:r>
              <a:rPr lang="en-GB" baseline="0" dirty="0"/>
              <a:t> advertise fast food, protect biodiversity</a:t>
            </a:r>
            <a:endParaRPr lang="en-GB" dirty="0"/>
          </a:p>
        </p:txBody>
      </p:sp>
      <p:sp>
        <p:nvSpPr>
          <p:cNvPr id="4" name="Slide Number Placeholder 3"/>
          <p:cNvSpPr>
            <a:spLocks noGrp="1"/>
          </p:cNvSpPr>
          <p:nvPr>
            <p:ph type="sldNum" sz="quarter" idx="10"/>
          </p:nvPr>
        </p:nvSpPr>
        <p:spPr/>
        <p:txBody>
          <a:bodyPr/>
          <a:lstStyle/>
          <a:p>
            <a:fld id="{85BC0D27-64B7-4648-AAB1-C74CC02EB962}" type="slidenum">
              <a:rPr lang="en-GB" smtClean="0"/>
              <a:t>16</a:t>
            </a:fld>
            <a:endParaRPr lang="en-GB"/>
          </a:p>
        </p:txBody>
      </p:sp>
    </p:spTree>
    <p:extLst>
      <p:ext uri="{BB962C8B-B14F-4D97-AF65-F5344CB8AC3E}">
        <p14:creationId xmlns:p14="http://schemas.microsoft.com/office/powerpoint/2010/main" val="98653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24/09/2017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869222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24/09/2017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385144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24/09/2017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9234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24/09/2017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130552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F660E4-F481-4AE9-85CF-EE9615D32716}" type="datetimeFigureOut">
              <a:rPr lang="en-GB" smtClean="0"/>
              <a:t>24/09/2017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1899292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F660E4-F481-4AE9-85CF-EE9615D32716}" type="datetimeFigureOut">
              <a:rPr lang="en-GB" smtClean="0"/>
              <a:t>24/09/2017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86884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F660E4-F481-4AE9-85CF-EE9615D32716}" type="datetimeFigureOut">
              <a:rPr lang="en-GB" smtClean="0"/>
              <a:t>24/09/2017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35100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F660E4-F481-4AE9-85CF-EE9615D32716}" type="datetimeFigureOut">
              <a:rPr lang="en-GB" smtClean="0"/>
              <a:t>24/09/2017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698342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F660E4-F481-4AE9-85CF-EE9615D32716}" type="datetimeFigureOut">
              <a:rPr lang="en-GB" smtClean="0"/>
              <a:t>24/09/2017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85855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F660E4-F481-4AE9-85CF-EE9615D32716}" type="datetimeFigureOut">
              <a:rPr lang="en-GB" smtClean="0"/>
              <a:t>24/09/2017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683547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F660E4-F481-4AE9-85CF-EE9615D32716}" type="datetimeFigureOut">
              <a:rPr lang="en-GB" smtClean="0"/>
              <a:t>24/09/2017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262895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F660E4-F481-4AE9-85CF-EE9615D32716}" type="datetimeFigureOut">
              <a:rPr lang="en-GB" smtClean="0"/>
              <a:t>24/09/2017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D90EE-BD1C-4C2A-AEF5-0131CF6FAD71}" type="slidenum">
              <a:rPr lang="en-GB" smtClean="0"/>
              <a:t>‹#›</a:t>
            </a:fld>
            <a:endParaRPr lang="en-GB"/>
          </a:p>
        </p:txBody>
      </p:sp>
    </p:spTree>
    <p:extLst>
      <p:ext uri="{BB962C8B-B14F-4D97-AF65-F5344CB8AC3E}">
        <p14:creationId xmlns:p14="http://schemas.microsoft.com/office/powerpoint/2010/main" val="697490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newint.org/features/2017/07/01-equality-environme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3999" y="1692321"/>
            <a:ext cx="10411885" cy="2688609"/>
          </a:xfrm>
        </p:spPr>
        <p:txBody>
          <a:bodyPr>
            <a:noAutofit/>
          </a:bodyPr>
          <a:lstStyle/>
          <a:p>
            <a:r>
              <a:rPr lang="en-GB" sz="9600" b="1" dirty="0"/>
              <a:t>The rich, the poor and the earth</a:t>
            </a:r>
          </a:p>
        </p:txBody>
      </p:sp>
      <p:sp>
        <p:nvSpPr>
          <p:cNvPr id="3" name="Subtitle 2"/>
          <p:cNvSpPr>
            <a:spLocks noGrp="1"/>
          </p:cNvSpPr>
          <p:nvPr>
            <p:ph type="subTitle" idx="1"/>
          </p:nvPr>
        </p:nvSpPr>
        <p:spPr>
          <a:xfrm>
            <a:off x="4763068" y="4754880"/>
            <a:ext cx="5904931" cy="1350498"/>
          </a:xfrm>
        </p:spPr>
        <p:txBody>
          <a:bodyPr>
            <a:normAutofit/>
          </a:bodyPr>
          <a:lstStyle/>
          <a:p>
            <a:r>
              <a:rPr lang="en-GB" sz="3200" dirty="0"/>
              <a:t>New Internationalist Ready Lesson</a:t>
            </a:r>
          </a:p>
          <a:p>
            <a:r>
              <a:rPr lang="en-GB" sz="3200" dirty="0"/>
              <a:t>Intermediate</a:t>
            </a:r>
          </a:p>
        </p:txBody>
      </p:sp>
      <p:pic>
        <p:nvPicPr>
          <p:cNvPr id="4" name="Picture 3"/>
          <p:cNvPicPr>
            <a:picLocks noChangeAspect="1"/>
          </p:cNvPicPr>
          <p:nvPr/>
        </p:nvPicPr>
        <p:blipFill>
          <a:blip r:embed="rId2"/>
          <a:stretch>
            <a:fillRect/>
          </a:stretch>
        </p:blipFill>
        <p:spPr>
          <a:xfrm>
            <a:off x="6479492" y="466919"/>
            <a:ext cx="5456393" cy="1225402"/>
          </a:xfrm>
          <a:prstGeom prst="rect">
            <a:avLst/>
          </a:prstGeom>
        </p:spPr>
      </p:pic>
      <p:pic>
        <p:nvPicPr>
          <p:cNvPr id="5" name="Picture 4"/>
          <p:cNvPicPr>
            <a:picLocks noChangeAspect="1"/>
          </p:cNvPicPr>
          <p:nvPr/>
        </p:nvPicPr>
        <p:blipFill>
          <a:blip r:embed="rId3"/>
          <a:stretch>
            <a:fillRect/>
          </a:stretch>
        </p:blipFill>
        <p:spPr>
          <a:xfrm>
            <a:off x="-129382" y="3559126"/>
            <a:ext cx="3306760" cy="3172815"/>
          </a:xfrm>
          <a:prstGeom prst="rect">
            <a:avLst/>
          </a:prstGeom>
        </p:spPr>
      </p:pic>
    </p:spTree>
    <p:extLst>
      <p:ext uri="{BB962C8B-B14F-4D97-AF65-F5344CB8AC3E}">
        <p14:creationId xmlns:p14="http://schemas.microsoft.com/office/powerpoint/2010/main" val="3204821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64234" y="365125"/>
            <a:ext cx="4023360" cy="4765675"/>
          </a:xfrm>
        </p:spPr>
        <p:txBody>
          <a:bodyPr/>
          <a:lstStyle/>
          <a:p>
            <a:r>
              <a:rPr lang="en-GB" b="1" dirty="0"/>
              <a:t>What is the message of this cartoon?:</a:t>
            </a:r>
          </a:p>
        </p:txBody>
      </p:sp>
      <p:pic>
        <p:nvPicPr>
          <p:cNvPr id="7" name="Picture 6"/>
          <p:cNvPicPr>
            <a:picLocks noChangeAspect="1"/>
          </p:cNvPicPr>
          <p:nvPr/>
        </p:nvPicPr>
        <p:blipFill>
          <a:blip r:embed="rId2"/>
          <a:stretch>
            <a:fillRect/>
          </a:stretch>
        </p:blipFill>
        <p:spPr>
          <a:xfrm>
            <a:off x="4970760" y="0"/>
            <a:ext cx="7221240" cy="6931025"/>
          </a:xfrm>
          <a:prstGeom prst="rect">
            <a:avLst/>
          </a:prstGeom>
        </p:spPr>
      </p:pic>
    </p:spTree>
    <p:extLst>
      <p:ext uri="{BB962C8B-B14F-4D97-AF65-F5344CB8AC3E}">
        <p14:creationId xmlns:p14="http://schemas.microsoft.com/office/powerpoint/2010/main" val="75730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0608"/>
            <a:ext cx="10515600" cy="989704"/>
          </a:xfrm>
        </p:spPr>
        <p:txBody>
          <a:bodyPr>
            <a:normAutofit/>
          </a:bodyPr>
          <a:lstStyle/>
          <a:p>
            <a:pPr algn="ctr"/>
            <a:r>
              <a:rPr lang="en-GB" sz="5400" b="1" dirty="0"/>
              <a:t>Jigsaw reading:</a:t>
            </a:r>
          </a:p>
        </p:txBody>
      </p:sp>
      <p:sp>
        <p:nvSpPr>
          <p:cNvPr id="3" name="Content Placeholder 2"/>
          <p:cNvSpPr>
            <a:spLocks noGrp="1"/>
          </p:cNvSpPr>
          <p:nvPr>
            <p:ph idx="1"/>
          </p:nvPr>
        </p:nvSpPr>
        <p:spPr>
          <a:xfrm>
            <a:off x="225911" y="1140313"/>
            <a:ext cx="11736593" cy="5569976"/>
          </a:xfrm>
        </p:spPr>
        <p:txBody>
          <a:bodyPr>
            <a:normAutofit/>
          </a:bodyPr>
          <a:lstStyle/>
          <a:p>
            <a:pPr marL="0" indent="0">
              <a:buNone/>
            </a:pPr>
            <a:r>
              <a:rPr lang="en-GB" b="1" dirty="0"/>
              <a:t>In groups of 4, one person will read about each of the following:</a:t>
            </a:r>
          </a:p>
          <a:p>
            <a:pPr marL="514350" indent="-514350" algn="ctr">
              <a:buAutoNum type="alphaLcParenR"/>
            </a:pPr>
            <a:r>
              <a:rPr lang="en-GB" sz="3600" b="1" dirty="0"/>
              <a:t>Waste</a:t>
            </a:r>
          </a:p>
          <a:p>
            <a:pPr marL="514350" indent="-514350" algn="ctr">
              <a:buAutoNum type="alphaLcParenR"/>
            </a:pPr>
            <a:r>
              <a:rPr lang="en-GB" sz="3600" b="1" dirty="0"/>
              <a:t>CO2 production</a:t>
            </a:r>
          </a:p>
          <a:p>
            <a:pPr marL="514350" indent="-514350" algn="ctr">
              <a:buAutoNum type="alphaLcParenR"/>
            </a:pPr>
            <a:r>
              <a:rPr lang="en-GB" sz="3600" b="1" dirty="0"/>
              <a:t>Eating meat</a:t>
            </a:r>
          </a:p>
          <a:p>
            <a:pPr marL="514350" indent="-514350" algn="ctr">
              <a:buAutoNum type="alphaLcParenR"/>
            </a:pPr>
            <a:r>
              <a:rPr lang="en-GB" sz="3600" b="1" dirty="0"/>
              <a:t>Transport</a:t>
            </a:r>
          </a:p>
          <a:p>
            <a:pPr marL="0" indent="0">
              <a:buNone/>
            </a:pPr>
            <a:r>
              <a:rPr lang="en-GB" sz="3600" b="1" i="1" dirty="0">
                <a:solidFill>
                  <a:srgbClr val="C00000"/>
                </a:solidFill>
              </a:rPr>
              <a:t>How do these areas relate to equality?</a:t>
            </a:r>
          </a:p>
          <a:p>
            <a:pPr marL="0" indent="0">
              <a:buNone/>
            </a:pPr>
            <a:r>
              <a:rPr lang="en-GB" sz="3600" b="1" i="1" dirty="0">
                <a:solidFill>
                  <a:srgbClr val="C00000"/>
                </a:solidFill>
              </a:rPr>
              <a:t>What is the proof?</a:t>
            </a:r>
          </a:p>
          <a:p>
            <a:pPr marL="0" indent="0">
              <a:buNone/>
            </a:pPr>
            <a:r>
              <a:rPr lang="en-GB" sz="3600" b="1" i="1" dirty="0">
                <a:solidFill>
                  <a:srgbClr val="C00000"/>
                </a:solidFill>
              </a:rPr>
              <a:t>How can we change?</a:t>
            </a:r>
          </a:p>
          <a:p>
            <a:pPr marL="0" indent="0">
              <a:buNone/>
            </a:pPr>
            <a:r>
              <a:rPr lang="en-GB" b="1" dirty="0">
                <a:solidFill>
                  <a:srgbClr val="7030A0"/>
                </a:solidFill>
              </a:rPr>
              <a:t>After reading, discuss all 4 and decide which is the most important to change.</a:t>
            </a:r>
          </a:p>
          <a:p>
            <a:pPr marL="514350" indent="-514350">
              <a:buAutoNum type="alphaLcParenR"/>
            </a:pPr>
            <a:endParaRPr lang="en-GB" dirty="0"/>
          </a:p>
          <a:p>
            <a:pPr marL="514350" indent="-514350">
              <a:buAutoNum type="alphaLcParenR"/>
            </a:pPr>
            <a:endParaRPr lang="en-GB" dirty="0"/>
          </a:p>
        </p:txBody>
      </p:sp>
    </p:spTree>
    <p:extLst>
      <p:ext uri="{BB962C8B-B14F-4D97-AF65-F5344CB8AC3E}">
        <p14:creationId xmlns:p14="http://schemas.microsoft.com/office/powerpoint/2010/main" val="667750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4395"/>
            <a:ext cx="10515600" cy="785309"/>
          </a:xfrm>
        </p:spPr>
        <p:txBody>
          <a:bodyPr/>
          <a:lstStyle/>
          <a:p>
            <a:r>
              <a:rPr lang="en-GB" b="1" dirty="0"/>
              <a:t>1/ World leaders in waste</a:t>
            </a:r>
            <a:r>
              <a:rPr lang="en-GB" dirty="0"/>
              <a:t> </a:t>
            </a:r>
          </a:p>
        </p:txBody>
      </p:sp>
      <p:sp>
        <p:nvSpPr>
          <p:cNvPr id="3" name="Content Placeholder 2"/>
          <p:cNvSpPr>
            <a:spLocks noGrp="1"/>
          </p:cNvSpPr>
          <p:nvPr>
            <p:ph idx="1"/>
          </p:nvPr>
        </p:nvSpPr>
        <p:spPr>
          <a:xfrm>
            <a:off x="95535" y="989704"/>
            <a:ext cx="11910000" cy="5712310"/>
          </a:xfrm>
        </p:spPr>
        <p:txBody>
          <a:bodyPr>
            <a:normAutofit fontScale="85000" lnSpcReduction="20000"/>
          </a:bodyPr>
          <a:lstStyle/>
          <a:p>
            <a:pPr marL="0" indent="0">
              <a:buNone/>
            </a:pPr>
            <a:r>
              <a:rPr lang="en-GB" dirty="0"/>
              <a:t>Most of what you buy goes in the bin. We can’t keep every-</a:t>
            </a:r>
          </a:p>
          <a:p>
            <a:pPr marL="0" indent="0">
              <a:buNone/>
            </a:pPr>
            <a:r>
              <a:rPr lang="en-GB" dirty="0"/>
              <a:t>thing forever. When you buy something, you don’t think about</a:t>
            </a:r>
          </a:p>
          <a:p>
            <a:pPr marL="0" indent="0">
              <a:buNone/>
            </a:pPr>
            <a:r>
              <a:rPr lang="en-GB" dirty="0"/>
              <a:t>throwing it away. But you will throw away almost everything. Maybe</a:t>
            </a:r>
          </a:p>
          <a:p>
            <a:pPr marL="0" indent="0">
              <a:buNone/>
            </a:pPr>
            <a:r>
              <a:rPr lang="en-GB" dirty="0"/>
              <a:t>you recycle some things, but recycling is not always efficient, and it</a:t>
            </a:r>
          </a:p>
          <a:p>
            <a:pPr marL="0" indent="0">
              <a:buNone/>
            </a:pPr>
            <a:r>
              <a:rPr lang="en-GB" dirty="0"/>
              <a:t>uses a lot of energy and produces more pollution. It’s much better not to buy things you don’t need. But this is difficult in a world where adverts make you buy these things. </a:t>
            </a:r>
          </a:p>
          <a:p>
            <a:pPr marL="0" indent="0">
              <a:buNone/>
            </a:pPr>
            <a:r>
              <a:rPr lang="en-GB" dirty="0"/>
              <a:t>In this chart, the countries are the size of their population. The vertical side is about the environment – the countries higher up produce more waste. They should all be in a line from the bottom left to the top right. There are some countries that don’t fit – Denmark and Switzerland – maybe because they get more information about their waste than other countries. </a:t>
            </a:r>
          </a:p>
          <a:p>
            <a:pPr marL="0" indent="0">
              <a:buNone/>
            </a:pPr>
            <a:r>
              <a:rPr lang="en-GB" dirty="0"/>
              <a:t>More unequal countries usually produce more waste - we would see this even more if the 50 US states were in separate smaller circles. In Japan people generally buy and throw away half as much as people in the US – of everything! </a:t>
            </a:r>
          </a:p>
          <a:p>
            <a:pPr marL="0" indent="0">
              <a:buNone/>
            </a:pPr>
            <a:r>
              <a:rPr lang="en-GB" dirty="0"/>
              <a:t>There is a lot of pressure in unequal countries to buy the things other people (especially important people) have, especially with clothes, fashion and new cars. Society tells us to improve and have a better life; not to help the world, but to buy more things. A good job is not a job that helps society, but a job that pays you well.</a:t>
            </a:r>
          </a:p>
          <a:p>
            <a:endParaRPr lang="en-GB" dirty="0"/>
          </a:p>
        </p:txBody>
      </p:sp>
      <p:pic>
        <p:nvPicPr>
          <p:cNvPr id="4" name="Picture 3"/>
          <p:cNvPicPr>
            <a:picLocks noChangeAspect="1"/>
          </p:cNvPicPr>
          <p:nvPr/>
        </p:nvPicPr>
        <p:blipFill>
          <a:blip r:embed="rId2"/>
          <a:stretch>
            <a:fillRect/>
          </a:stretch>
        </p:blipFill>
        <p:spPr>
          <a:xfrm>
            <a:off x="8731050" y="1"/>
            <a:ext cx="3593959" cy="2299360"/>
          </a:xfrm>
          <a:prstGeom prst="rect">
            <a:avLst/>
          </a:prstGeom>
        </p:spPr>
      </p:pic>
    </p:spTree>
    <p:extLst>
      <p:ext uri="{BB962C8B-B14F-4D97-AF65-F5344CB8AC3E}">
        <p14:creationId xmlns:p14="http://schemas.microsoft.com/office/powerpoint/2010/main" val="149937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427"/>
            <a:ext cx="10515600" cy="968187"/>
          </a:xfrm>
        </p:spPr>
        <p:txBody>
          <a:bodyPr/>
          <a:lstStyle/>
          <a:p>
            <a:r>
              <a:rPr lang="en-GB" b="1" dirty="0"/>
              <a:t>2/ Equality and carbon dioxide</a:t>
            </a:r>
            <a:r>
              <a:rPr lang="en-GB" dirty="0"/>
              <a:t> </a:t>
            </a:r>
          </a:p>
        </p:txBody>
      </p:sp>
      <p:sp>
        <p:nvSpPr>
          <p:cNvPr id="3" name="Content Placeholder 2"/>
          <p:cNvSpPr>
            <a:spLocks noGrp="1"/>
          </p:cNvSpPr>
          <p:nvPr>
            <p:ph idx="1"/>
          </p:nvPr>
        </p:nvSpPr>
        <p:spPr>
          <a:xfrm>
            <a:off x="333487" y="1215614"/>
            <a:ext cx="11553713" cy="5454127"/>
          </a:xfrm>
        </p:spPr>
        <p:txBody>
          <a:bodyPr>
            <a:normAutofit fontScale="70000" lnSpcReduction="20000"/>
          </a:bodyPr>
          <a:lstStyle/>
          <a:p>
            <a:pPr marL="0" indent="0">
              <a:buNone/>
            </a:pPr>
            <a:r>
              <a:rPr lang="en-GB" dirty="0"/>
              <a:t>Carbon dioxide (CO2) is the most damaging form of pollution. People who live in the US produce more CO2 than any other of the 25 rich countries in our list. The US produces almost twice as much CO2 per person as Japan, and more than three times that of France. </a:t>
            </a:r>
          </a:p>
          <a:p>
            <a:pPr marL="0" indent="0">
              <a:buNone/>
            </a:pPr>
            <a:r>
              <a:rPr lang="en-GB" dirty="0"/>
              <a:t>In general, the more unequal a rich country is, the more CO2 it produces. But some countries do better. For example, the UK produces less because it uses natural gas from the North Sea and has used the coal that was easiest to mine; 75 per cent of France’s electricity production comes from nuclear power – this produces less CO2 but creates radioactive waste that lasts much longer. But Australia mines and burns a lot more coal (and also mines a lot of uranium). </a:t>
            </a:r>
          </a:p>
          <a:p>
            <a:pPr marL="0" indent="0">
              <a:buNone/>
            </a:pPr>
            <a:r>
              <a:rPr lang="en-GB" dirty="0"/>
              <a:t>The average amount of emissions of someone in the poorest 10 per cent of the global population is 60 times less than that of someone in the richest 10 per cent. </a:t>
            </a:r>
          </a:p>
          <a:p>
            <a:pPr marL="0" indent="0">
              <a:buNone/>
            </a:pPr>
            <a:r>
              <a:rPr lang="en-GB" dirty="0"/>
              <a:t>In 2015, Oxfam, together with economists like Thomas Piketty, made a report about why some countries produced so much more than others. They found that economic inequality makes people buy and use more in rich countries. This is because richer people usually waste more energy, heat their homes more than they need to, drive more than they need to in bigger cars that use a lot more petrol, take more flights and need more cement and other materials to build buildings that are bigger than they need. Also, they buy and throw away more. </a:t>
            </a:r>
          </a:p>
          <a:p>
            <a:pPr marL="0" indent="0">
              <a:buNone/>
            </a:pPr>
            <a:r>
              <a:rPr lang="en-GB" dirty="0"/>
              <a:t>So if you are very rich, money is not a problem and you want other people to see you spending it. In a more equal country, people are usually more careful, public transport is better, and people don’t feel they have to be and do the same as people above them so much. </a:t>
            </a:r>
          </a:p>
          <a:p>
            <a:pPr marL="0" indent="0">
              <a:buNone/>
            </a:pPr>
            <a:r>
              <a:rPr lang="en-GB" dirty="0"/>
              <a:t>Half the CO2 emissions in the world from individual lifestyles come from things the richest 10% of people do. These people live more in the most unequal countries. </a:t>
            </a:r>
          </a:p>
        </p:txBody>
      </p:sp>
    </p:spTree>
    <p:extLst>
      <p:ext uri="{BB962C8B-B14F-4D97-AF65-F5344CB8AC3E}">
        <p14:creationId xmlns:p14="http://schemas.microsoft.com/office/powerpoint/2010/main" val="205701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4396"/>
            <a:ext cx="10515600" cy="753036"/>
          </a:xfrm>
        </p:spPr>
        <p:txBody>
          <a:bodyPr/>
          <a:lstStyle/>
          <a:p>
            <a:r>
              <a:rPr lang="en-GB" b="1" dirty="0"/>
              <a:t>3/ The problem of eating meat</a:t>
            </a:r>
            <a:r>
              <a:rPr lang="en-GB" dirty="0"/>
              <a:t> </a:t>
            </a:r>
          </a:p>
        </p:txBody>
      </p:sp>
      <p:sp>
        <p:nvSpPr>
          <p:cNvPr id="3" name="Content Placeholder 2"/>
          <p:cNvSpPr>
            <a:spLocks noGrp="1"/>
          </p:cNvSpPr>
          <p:nvPr>
            <p:ph idx="1"/>
          </p:nvPr>
        </p:nvSpPr>
        <p:spPr>
          <a:xfrm>
            <a:off x="204395" y="860612"/>
            <a:ext cx="11801139" cy="5787614"/>
          </a:xfrm>
        </p:spPr>
        <p:txBody>
          <a:bodyPr>
            <a:normAutofit fontScale="70000" lnSpcReduction="20000"/>
          </a:bodyPr>
          <a:lstStyle/>
          <a:p>
            <a:pPr marL="0" indent="0">
              <a:buNone/>
            </a:pPr>
            <a:r>
              <a:rPr lang="en-GB" sz="3100" dirty="0"/>
              <a:t>Eating a lot of meat is not good for you or the planet. If we grow crops to feed animals to eat, we need to grow a lot more than if we simply eat the crops. So a country is less environmentally friendly if the people eat more meat. </a:t>
            </a:r>
          </a:p>
          <a:p>
            <a:pPr marL="0" indent="0">
              <a:buNone/>
            </a:pPr>
            <a:r>
              <a:rPr lang="en-GB" sz="3100" dirty="0"/>
              <a:t>Most of the animal life on our planet is now produced on intensive farms. The animals produce a lot of greenhouse gases in their short lives. Cows are the worst. The most common bird on the planet is now the domestic chicken – we only have so many because so many of us in the rich world are now so used to eating cheap meat. </a:t>
            </a:r>
          </a:p>
          <a:p>
            <a:pPr marL="0" indent="0">
              <a:buNone/>
            </a:pPr>
            <a:r>
              <a:rPr lang="en-GB" sz="3100" dirty="0"/>
              <a:t>The next chart below shows that the more unequal countries (size = population) usually eat more meat. Again, a few countries do not fit – </a:t>
            </a:r>
            <a:r>
              <a:rPr lang="en-GB" sz="3100" dirty="0" err="1"/>
              <a:t>eg</a:t>
            </a:r>
            <a:r>
              <a:rPr lang="en-GB" sz="3100" dirty="0"/>
              <a:t>. Australia and New Zealand/</a:t>
            </a:r>
            <a:r>
              <a:rPr lang="en-GB" sz="3100" dirty="0" err="1"/>
              <a:t>Aotearoa</a:t>
            </a:r>
            <a:r>
              <a:rPr lang="en-GB" sz="3100" dirty="0"/>
              <a:t>, maybe because their cultural histories are closely related to sheep and cattle farms and their high levels of meat production. </a:t>
            </a:r>
          </a:p>
          <a:p>
            <a:pPr marL="0" indent="0">
              <a:buNone/>
            </a:pPr>
            <a:r>
              <a:rPr lang="en-GB" sz="3100" dirty="0"/>
              <a:t>Our great-grandparents did not eat much meat, and chicken was often for Christmas Day and some Sundays. Eating more meat has not made us healthier. In some countries we are now eating so much that many people are obese (too fat). Obesity is much higher in rich countries that are more unequal. This could be because the poor people in these countries have to eat cheap fast food – adverts put pressure on them, and fast food often uses lower-quality meat. It could also be because people in more equal countries usually have more education, so they can see how bad it is to advertise fast food and eat too much. </a:t>
            </a:r>
          </a:p>
          <a:p>
            <a:pPr marL="0" indent="0">
              <a:buNone/>
            </a:pPr>
            <a:r>
              <a:rPr lang="en-GB" sz="3100" dirty="0"/>
              <a:t>We don’t know yet why, but we do know that people in more unequal countries in general eat more meat per person by weight. Where there is more equality, there is less obesity and less meat eating, and the world needs people to eat less meat to protect the soil and biodiversity and cut greenhouse gas production. </a:t>
            </a:r>
          </a:p>
          <a:p>
            <a:endParaRPr lang="en-GB" dirty="0"/>
          </a:p>
          <a:p>
            <a:endParaRPr lang="en-GB" dirty="0"/>
          </a:p>
        </p:txBody>
      </p:sp>
    </p:spTree>
    <p:extLst>
      <p:ext uri="{BB962C8B-B14F-4D97-AF65-F5344CB8AC3E}">
        <p14:creationId xmlns:p14="http://schemas.microsoft.com/office/powerpoint/2010/main" val="3799858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9093"/>
            <a:ext cx="10515600" cy="688488"/>
          </a:xfrm>
        </p:spPr>
        <p:txBody>
          <a:bodyPr>
            <a:normAutofit fontScale="90000"/>
          </a:bodyPr>
          <a:lstStyle/>
          <a:p>
            <a:r>
              <a:rPr lang="en-GB" b="1" dirty="0"/>
              <a:t>4/ Transport: breathing in bad air</a:t>
            </a:r>
            <a:r>
              <a:rPr lang="en-GB" dirty="0"/>
              <a:t> </a:t>
            </a:r>
          </a:p>
        </p:txBody>
      </p:sp>
      <p:sp>
        <p:nvSpPr>
          <p:cNvPr id="3" name="Content Placeholder 2"/>
          <p:cNvSpPr>
            <a:spLocks noGrp="1"/>
          </p:cNvSpPr>
          <p:nvPr>
            <p:ph idx="1"/>
          </p:nvPr>
        </p:nvSpPr>
        <p:spPr>
          <a:xfrm>
            <a:off x="129092" y="817580"/>
            <a:ext cx="11930230" cy="5938221"/>
          </a:xfrm>
        </p:spPr>
        <p:txBody>
          <a:bodyPr>
            <a:normAutofit fontScale="47500" lnSpcReduction="20000"/>
          </a:bodyPr>
          <a:lstStyle/>
          <a:p>
            <a:pPr marL="0" indent="0">
              <a:buNone/>
            </a:pPr>
            <a:r>
              <a:rPr lang="en-GB" sz="3800" dirty="0"/>
              <a:t>We use cars and other transport too much. This produces a lot of CO2 and other damaging gases </a:t>
            </a:r>
            <a:r>
              <a:rPr lang="en-GB" sz="3800" dirty="0" err="1"/>
              <a:t>eg</a:t>
            </a:r>
            <a:r>
              <a:rPr lang="en-GB" sz="3800" dirty="0"/>
              <a:t>. carbon monoxide and nitrogen oxides. This pollutes the air we all breathe. Three of the richest 25 countries are extreme: the US, Canada and Australia. Population is not dense and there is often a long way to drive from home to work. But they chose to organize their cities like this. Inequality affected this because people believed that the individual is more important than society and ‘the car is king’. </a:t>
            </a:r>
          </a:p>
          <a:p>
            <a:pPr marL="0" indent="0">
              <a:buNone/>
            </a:pPr>
            <a:r>
              <a:rPr lang="en-GB" sz="3800" dirty="0"/>
              <a:t>The UK, Singapore and Israel use less petrol / </a:t>
            </a:r>
            <a:r>
              <a:rPr lang="en-GB" sz="3800" dirty="0" err="1"/>
              <a:t>gasolene</a:t>
            </a:r>
            <a:r>
              <a:rPr lang="en-GB" sz="3800" dirty="0"/>
              <a:t> - this shows that very unequal countries do not have to use so much. These three countries have big cities that can only work with good public transport </a:t>
            </a:r>
            <a:r>
              <a:rPr lang="en-GB" sz="3800" dirty="0" err="1"/>
              <a:t>eg</a:t>
            </a:r>
            <a:r>
              <a:rPr lang="en-GB" sz="3800" dirty="0"/>
              <a:t>. underground trains, buses and trams. No equal rich country uses more than half as much gasoline per person as Canada and the US do each year. We will all have to use a lot less fossil fuel soon. It will be much easier to do this in a country that understands that we need to develop good public transport that does not pollute much. </a:t>
            </a:r>
          </a:p>
          <a:p>
            <a:pPr marL="0" indent="0">
              <a:buNone/>
            </a:pPr>
            <a:r>
              <a:rPr lang="en-GB" sz="3800" dirty="0"/>
              <a:t>We can also see how equality affects the environment when we look at the rich and poor inside different countries. Oxfam found (in the December 2015 report) that the richest 10% in the US produced more pollution than everyone else: about 50 tonnes of CO2 per person per year. The top 10 % in Canada were the next most polluting, followed by the British, Russian and South African top 10% - you can see this the graph below. In more equal rich countries </a:t>
            </a:r>
            <a:r>
              <a:rPr lang="en-GB" sz="3800" dirty="0" err="1"/>
              <a:t>eg</a:t>
            </a:r>
            <a:r>
              <a:rPr lang="en-GB" sz="3800" dirty="0"/>
              <a:t>. South Korea, Japan, France, Italy and Germany, the rich pollute less, and also average pollution is lower because the poorest half of the population in those societies also pollute less (even though they have more money) than the poorest half of the population in the US, Canada or Britain. The equality effect is clearly also an environmental effect. The poor pollute less when they have more money and the rich pollute less when they have less money. Or we could look at something simple like how many people cycle or walk to work in each country: 50 per cent (in the Netherlands) to less than 5 per cent (in the US). </a:t>
            </a:r>
          </a:p>
          <a:p>
            <a:pPr marL="0" indent="0">
              <a:buNone/>
            </a:pPr>
            <a:r>
              <a:rPr lang="en-GB" sz="3800" dirty="0"/>
              <a:t>Everything is connected. People are fatter in the US because they eat more food; because they sit in cars more often and for longer; because they see more advertising and eat more and so buy more cars; because they are more afraid of crime and so they are afraid of not walking/ cycling; and because they see other obese people, so they don’t feel unusual if they are fat. But behind all of these is the basic difference in equality. </a:t>
            </a:r>
          </a:p>
          <a:p>
            <a:pPr marL="0" indent="0">
              <a:buNone/>
            </a:pPr>
            <a:r>
              <a:rPr lang="en-GB" sz="3800" dirty="0"/>
              <a:t>It is important to people to know their rank. If you pay them a lot more than other people, they lose respect and empathy for poorer people because they think they are important. If there is less difference between rich and poor, people see that they are like others. Then they fight for cycle routes, pavements to walk on, good public transport, and to be able to live near where they work. The equality effect influences almost everything we do and so much about us. </a:t>
            </a:r>
          </a:p>
          <a:p>
            <a:endParaRPr lang="en-GB" dirty="0"/>
          </a:p>
        </p:txBody>
      </p:sp>
    </p:spTree>
    <p:extLst>
      <p:ext uri="{BB962C8B-B14F-4D97-AF65-F5344CB8AC3E}">
        <p14:creationId xmlns:p14="http://schemas.microsoft.com/office/powerpoint/2010/main" val="133042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6728" y="232013"/>
            <a:ext cx="10917072" cy="1458676"/>
          </a:xfrm>
        </p:spPr>
        <p:txBody>
          <a:bodyPr>
            <a:normAutofit fontScale="90000"/>
          </a:bodyPr>
          <a:lstStyle/>
          <a:p>
            <a:r>
              <a:rPr lang="en-GB" b="1" dirty="0"/>
              <a:t>Vocabulary: Match</a:t>
            </a:r>
            <a:r>
              <a:rPr lang="en-GB" dirty="0"/>
              <a:t> these </a:t>
            </a:r>
            <a:r>
              <a:rPr lang="en-GB" b="1" dirty="0"/>
              <a:t>verbs</a:t>
            </a:r>
            <a:r>
              <a:rPr lang="en-GB" dirty="0"/>
              <a:t> and </a:t>
            </a:r>
            <a:r>
              <a:rPr lang="en-GB" b="1" dirty="0"/>
              <a:t>nouns</a:t>
            </a:r>
            <a:r>
              <a:rPr lang="en-GB" dirty="0"/>
              <a:t> to form ‘collocations’, then use the phrases in sentences to talk about </a:t>
            </a:r>
            <a:r>
              <a:rPr lang="en-GB" b="1" dirty="0"/>
              <a:t>‘The rich, the poor and the earth</a:t>
            </a:r>
            <a:r>
              <a:rPr lang="en-GB" dirty="0"/>
              <a:t>’:</a:t>
            </a:r>
          </a:p>
        </p:txBody>
      </p:sp>
      <p:sp>
        <p:nvSpPr>
          <p:cNvPr id="5" name="Content Placeholder 4"/>
          <p:cNvSpPr>
            <a:spLocks noGrp="1"/>
          </p:cNvSpPr>
          <p:nvPr>
            <p:ph sz="half" idx="1"/>
          </p:nvPr>
        </p:nvSpPr>
        <p:spPr>
          <a:xfrm>
            <a:off x="838200" y="1825624"/>
            <a:ext cx="5181600" cy="4793539"/>
          </a:xfrm>
        </p:spPr>
        <p:txBody>
          <a:bodyPr>
            <a:normAutofit fontScale="92500" lnSpcReduction="10000"/>
          </a:bodyPr>
          <a:lstStyle/>
          <a:p>
            <a:pPr marL="0" indent="0">
              <a:buNone/>
            </a:pPr>
            <a:r>
              <a:rPr lang="en-GB" b="1" u="sng" dirty="0"/>
              <a:t>Verbs:</a:t>
            </a:r>
          </a:p>
          <a:p>
            <a:pPr marL="0" indent="0">
              <a:buNone/>
            </a:pPr>
            <a:r>
              <a:rPr lang="en-GB" sz="3500" b="1" dirty="0">
                <a:solidFill>
                  <a:srgbClr val="7030A0"/>
                </a:solidFill>
              </a:rPr>
              <a:t>throw away</a:t>
            </a:r>
          </a:p>
          <a:p>
            <a:pPr marL="0" indent="0">
              <a:buNone/>
            </a:pPr>
            <a:r>
              <a:rPr lang="en-GB" sz="3500" b="1" dirty="0">
                <a:solidFill>
                  <a:srgbClr val="7030A0"/>
                </a:solidFill>
              </a:rPr>
              <a:t>recycle</a:t>
            </a:r>
          </a:p>
          <a:p>
            <a:pPr marL="0" indent="0">
              <a:buNone/>
            </a:pPr>
            <a:r>
              <a:rPr lang="en-GB" sz="3500" b="1" dirty="0">
                <a:solidFill>
                  <a:srgbClr val="7030A0"/>
                </a:solidFill>
              </a:rPr>
              <a:t>create</a:t>
            </a:r>
          </a:p>
          <a:p>
            <a:pPr marL="0" indent="0">
              <a:buNone/>
            </a:pPr>
            <a:r>
              <a:rPr lang="en-GB" sz="3500" b="1" dirty="0">
                <a:solidFill>
                  <a:srgbClr val="7030A0"/>
                </a:solidFill>
              </a:rPr>
              <a:t>burn</a:t>
            </a:r>
          </a:p>
          <a:p>
            <a:pPr marL="0" indent="0">
              <a:buNone/>
            </a:pPr>
            <a:r>
              <a:rPr lang="en-GB" sz="3500" b="1" dirty="0">
                <a:solidFill>
                  <a:srgbClr val="7030A0"/>
                </a:solidFill>
              </a:rPr>
              <a:t>grow</a:t>
            </a:r>
          </a:p>
          <a:p>
            <a:pPr marL="0" indent="0">
              <a:buNone/>
            </a:pPr>
            <a:r>
              <a:rPr lang="en-GB" sz="3500" b="1" dirty="0">
                <a:solidFill>
                  <a:srgbClr val="7030A0"/>
                </a:solidFill>
              </a:rPr>
              <a:t>become</a:t>
            </a:r>
          </a:p>
          <a:p>
            <a:pPr marL="0" indent="0">
              <a:buNone/>
            </a:pPr>
            <a:r>
              <a:rPr lang="en-GB" sz="3500" b="1" dirty="0">
                <a:solidFill>
                  <a:srgbClr val="7030A0"/>
                </a:solidFill>
              </a:rPr>
              <a:t>advertise</a:t>
            </a:r>
          </a:p>
          <a:p>
            <a:pPr marL="0" indent="0">
              <a:buNone/>
            </a:pPr>
            <a:r>
              <a:rPr lang="en-GB" sz="3500" b="1" dirty="0">
                <a:solidFill>
                  <a:srgbClr val="7030A0"/>
                </a:solidFill>
              </a:rPr>
              <a:t>protect</a:t>
            </a:r>
          </a:p>
          <a:p>
            <a:pPr marL="0" indent="0">
              <a:buNone/>
            </a:pPr>
            <a:endParaRPr lang="en-GB" dirty="0"/>
          </a:p>
        </p:txBody>
      </p:sp>
      <p:sp>
        <p:nvSpPr>
          <p:cNvPr id="6" name="Content Placeholder 5"/>
          <p:cNvSpPr>
            <a:spLocks noGrp="1"/>
          </p:cNvSpPr>
          <p:nvPr>
            <p:ph sz="half" idx="2"/>
          </p:nvPr>
        </p:nvSpPr>
        <p:spPr>
          <a:xfrm>
            <a:off x="6172200" y="2033515"/>
            <a:ext cx="5181600" cy="4585649"/>
          </a:xfrm>
        </p:spPr>
        <p:txBody>
          <a:bodyPr>
            <a:normAutofit fontScale="92500" lnSpcReduction="20000"/>
          </a:bodyPr>
          <a:lstStyle/>
          <a:p>
            <a:pPr marL="0" indent="0">
              <a:buNone/>
            </a:pPr>
            <a:r>
              <a:rPr lang="en-GB" b="1" u="sng" dirty="0"/>
              <a:t>Nouns:</a:t>
            </a:r>
          </a:p>
          <a:p>
            <a:pPr marL="0" indent="0">
              <a:buNone/>
            </a:pPr>
            <a:r>
              <a:rPr lang="en-GB" sz="3500" dirty="0">
                <a:solidFill>
                  <a:srgbClr val="C00000"/>
                </a:solidFill>
              </a:rPr>
              <a:t>coal</a:t>
            </a:r>
          </a:p>
          <a:p>
            <a:pPr marL="0" indent="0">
              <a:buNone/>
            </a:pPr>
            <a:r>
              <a:rPr lang="en-GB" sz="3500" dirty="0">
                <a:solidFill>
                  <a:srgbClr val="C00000"/>
                </a:solidFill>
              </a:rPr>
              <a:t>waste</a:t>
            </a:r>
          </a:p>
          <a:p>
            <a:pPr marL="0" indent="0">
              <a:buNone/>
            </a:pPr>
            <a:r>
              <a:rPr lang="en-GB" sz="3500" dirty="0">
                <a:solidFill>
                  <a:srgbClr val="C00000"/>
                </a:solidFill>
              </a:rPr>
              <a:t>biodiversity</a:t>
            </a:r>
          </a:p>
          <a:p>
            <a:pPr marL="0" indent="0">
              <a:buNone/>
            </a:pPr>
            <a:r>
              <a:rPr lang="en-GB" sz="3500" dirty="0">
                <a:solidFill>
                  <a:srgbClr val="C00000"/>
                </a:solidFill>
              </a:rPr>
              <a:t>obese</a:t>
            </a:r>
          </a:p>
          <a:p>
            <a:pPr marL="0" indent="0">
              <a:buNone/>
            </a:pPr>
            <a:r>
              <a:rPr lang="en-GB" sz="3500" dirty="0">
                <a:solidFill>
                  <a:srgbClr val="C00000"/>
                </a:solidFill>
              </a:rPr>
              <a:t>radioactive waste</a:t>
            </a:r>
          </a:p>
          <a:p>
            <a:pPr marL="0" indent="0">
              <a:buNone/>
            </a:pPr>
            <a:r>
              <a:rPr lang="en-GB" sz="3500" dirty="0">
                <a:solidFill>
                  <a:srgbClr val="C00000"/>
                </a:solidFill>
              </a:rPr>
              <a:t>crops</a:t>
            </a:r>
          </a:p>
          <a:p>
            <a:pPr marL="0" indent="0">
              <a:buNone/>
            </a:pPr>
            <a:r>
              <a:rPr lang="en-GB" sz="3500" dirty="0">
                <a:solidFill>
                  <a:srgbClr val="C00000"/>
                </a:solidFill>
              </a:rPr>
              <a:t>fast food</a:t>
            </a:r>
          </a:p>
          <a:p>
            <a:pPr marL="0" indent="0">
              <a:buNone/>
            </a:pPr>
            <a:endParaRPr lang="en-GB" dirty="0"/>
          </a:p>
          <a:p>
            <a:pPr marL="0" indent="0">
              <a:buNone/>
            </a:pPr>
            <a:r>
              <a:rPr lang="en-GB" dirty="0" err="1"/>
              <a:t>eg</a:t>
            </a:r>
            <a:r>
              <a:rPr lang="en-GB" dirty="0"/>
              <a:t>. </a:t>
            </a:r>
            <a:r>
              <a:rPr lang="en-GB" b="1" dirty="0">
                <a:solidFill>
                  <a:srgbClr val="7030A0"/>
                </a:solidFill>
              </a:rPr>
              <a:t>throw away </a:t>
            </a:r>
            <a:r>
              <a:rPr lang="en-GB" b="1" dirty="0">
                <a:solidFill>
                  <a:srgbClr val="C00000"/>
                </a:solidFill>
              </a:rPr>
              <a:t>waste</a:t>
            </a:r>
          </a:p>
        </p:txBody>
      </p:sp>
    </p:spTree>
    <p:extLst>
      <p:ext uri="{BB962C8B-B14F-4D97-AF65-F5344CB8AC3E}">
        <p14:creationId xmlns:p14="http://schemas.microsoft.com/office/powerpoint/2010/main" val="3112219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8000" b="1" dirty="0"/>
              <a:t>Writing:</a:t>
            </a:r>
          </a:p>
        </p:txBody>
      </p:sp>
      <p:sp>
        <p:nvSpPr>
          <p:cNvPr id="3" name="Content Placeholder 2"/>
          <p:cNvSpPr>
            <a:spLocks noGrp="1"/>
          </p:cNvSpPr>
          <p:nvPr>
            <p:ph idx="1"/>
          </p:nvPr>
        </p:nvSpPr>
        <p:spPr>
          <a:xfrm>
            <a:off x="462579" y="1690688"/>
            <a:ext cx="11209468" cy="4921127"/>
          </a:xfrm>
        </p:spPr>
        <p:txBody>
          <a:bodyPr>
            <a:normAutofit/>
          </a:bodyPr>
          <a:lstStyle/>
          <a:p>
            <a:pPr marL="0" indent="0">
              <a:buNone/>
            </a:pPr>
            <a:r>
              <a:rPr lang="en-GB" sz="3600" dirty="0"/>
              <a:t>In pairs, write a formal letter to someone important (a politician / country leader) to tell them about the proved links between economic equality and protecting the planet.</a:t>
            </a:r>
          </a:p>
          <a:p>
            <a:pPr marL="0" indent="0">
              <a:buNone/>
            </a:pPr>
            <a:r>
              <a:rPr lang="en-GB" sz="3600" dirty="0"/>
              <a:t>Remember to:</a:t>
            </a:r>
          </a:p>
          <a:p>
            <a:r>
              <a:rPr lang="en-GB" sz="3600" dirty="0"/>
              <a:t>lay out the letter correctly</a:t>
            </a:r>
          </a:p>
          <a:p>
            <a:r>
              <a:rPr lang="en-GB" sz="3600" dirty="0"/>
              <a:t>explain your points clearly and logically</a:t>
            </a:r>
          </a:p>
          <a:p>
            <a:r>
              <a:rPr lang="en-GB" sz="3600" dirty="0"/>
              <a:t>proof-read carefully</a:t>
            </a:r>
          </a:p>
          <a:p>
            <a:r>
              <a:rPr lang="en-GB" sz="3600" dirty="0"/>
              <a:t>use some of the collocations </a:t>
            </a:r>
          </a:p>
          <a:p>
            <a:endParaRPr lang="en-GB" dirty="0"/>
          </a:p>
        </p:txBody>
      </p:sp>
      <p:pic>
        <p:nvPicPr>
          <p:cNvPr id="4" name="Picture 3"/>
          <p:cNvPicPr>
            <a:picLocks noChangeAspect="1"/>
          </p:cNvPicPr>
          <p:nvPr/>
        </p:nvPicPr>
        <p:blipFill>
          <a:blip r:embed="rId2"/>
          <a:stretch>
            <a:fillRect/>
          </a:stretch>
        </p:blipFill>
        <p:spPr>
          <a:xfrm>
            <a:off x="8649671" y="3381263"/>
            <a:ext cx="2704129" cy="3476737"/>
          </a:xfrm>
          <a:prstGeom prst="rect">
            <a:avLst/>
          </a:prstGeom>
        </p:spPr>
      </p:pic>
    </p:spTree>
    <p:extLst>
      <p:ext uri="{BB962C8B-B14F-4D97-AF65-F5344CB8AC3E}">
        <p14:creationId xmlns:p14="http://schemas.microsoft.com/office/powerpoint/2010/main" val="1243853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7765"/>
          </a:xfrm>
        </p:spPr>
        <p:txBody>
          <a:bodyPr/>
          <a:lstStyle/>
          <a:p>
            <a:r>
              <a:rPr lang="en-GB" b="1" dirty="0"/>
              <a:t>Homework:</a:t>
            </a:r>
          </a:p>
        </p:txBody>
      </p:sp>
      <p:sp>
        <p:nvSpPr>
          <p:cNvPr id="3" name="Content Placeholder 2"/>
          <p:cNvSpPr>
            <a:spLocks noGrp="1"/>
          </p:cNvSpPr>
          <p:nvPr>
            <p:ph idx="1"/>
          </p:nvPr>
        </p:nvSpPr>
        <p:spPr>
          <a:xfrm>
            <a:off x="423081" y="1282890"/>
            <a:ext cx="10930719" cy="4894073"/>
          </a:xfrm>
        </p:spPr>
        <p:txBody>
          <a:bodyPr/>
          <a:lstStyle/>
          <a:p>
            <a:pPr marL="0" indent="0">
              <a:buNone/>
            </a:pPr>
            <a:r>
              <a:rPr lang="en-GB" sz="3600" dirty="0"/>
              <a:t>Read the original (more difficult) article: </a:t>
            </a:r>
          </a:p>
          <a:p>
            <a:pPr marL="0" indent="0">
              <a:buNone/>
            </a:pPr>
            <a:r>
              <a:rPr lang="en-GB" sz="3600" dirty="0">
                <a:hlinkClick r:id="rId2"/>
              </a:rPr>
              <a:t>https://newint.org/features/2017/07/01-equality-environment</a:t>
            </a:r>
            <a:endParaRPr lang="en-GB" sz="3600" dirty="0"/>
          </a:p>
          <a:p>
            <a:pPr marL="0" indent="0">
              <a:buNone/>
            </a:pPr>
            <a:r>
              <a:rPr lang="en-GB" sz="3600" dirty="0"/>
              <a:t>- it will now be far easier to understand and you will learn a lot of new vocabulary and grammar.</a:t>
            </a:r>
          </a:p>
          <a:p>
            <a:pPr marL="0" indent="0">
              <a:buNone/>
            </a:pPr>
            <a:endParaRPr lang="en-GB" dirty="0"/>
          </a:p>
        </p:txBody>
      </p:sp>
      <p:pic>
        <p:nvPicPr>
          <p:cNvPr id="4" name="Picture 3"/>
          <p:cNvPicPr>
            <a:picLocks noChangeAspect="1"/>
          </p:cNvPicPr>
          <p:nvPr/>
        </p:nvPicPr>
        <p:blipFill>
          <a:blip r:embed="rId3"/>
          <a:stretch>
            <a:fillRect/>
          </a:stretch>
        </p:blipFill>
        <p:spPr>
          <a:xfrm>
            <a:off x="6387152" y="4135083"/>
            <a:ext cx="4655962" cy="2565386"/>
          </a:xfrm>
          <a:prstGeom prst="rect">
            <a:avLst/>
          </a:prstGeom>
        </p:spPr>
      </p:pic>
    </p:spTree>
    <p:extLst>
      <p:ext uri="{BB962C8B-B14F-4D97-AF65-F5344CB8AC3E}">
        <p14:creationId xmlns:p14="http://schemas.microsoft.com/office/powerpoint/2010/main" val="314513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This lesson</a:t>
            </a:r>
            <a:r>
              <a:rPr lang="en-GB" dirty="0"/>
              <a:t>:</a:t>
            </a:r>
          </a:p>
        </p:txBody>
      </p:sp>
      <p:sp>
        <p:nvSpPr>
          <p:cNvPr id="3" name="Content Placeholder 2"/>
          <p:cNvSpPr>
            <a:spLocks noGrp="1"/>
          </p:cNvSpPr>
          <p:nvPr>
            <p:ph idx="1"/>
          </p:nvPr>
        </p:nvSpPr>
        <p:spPr>
          <a:xfrm>
            <a:off x="590843" y="1533378"/>
            <a:ext cx="10762957" cy="4643585"/>
          </a:xfrm>
        </p:spPr>
        <p:txBody>
          <a:bodyPr>
            <a:normAutofit/>
          </a:bodyPr>
          <a:lstStyle/>
          <a:p>
            <a:r>
              <a:rPr lang="en-GB" sz="5400" dirty="0"/>
              <a:t>Speaking 1:  charts and graphs</a:t>
            </a:r>
          </a:p>
          <a:p>
            <a:r>
              <a:rPr lang="en-GB" sz="5400" dirty="0"/>
              <a:t>Speaking 2: discussions </a:t>
            </a:r>
          </a:p>
          <a:p>
            <a:r>
              <a:rPr lang="en-GB" sz="5400" dirty="0"/>
              <a:t>Reading: jigsaw reading</a:t>
            </a:r>
          </a:p>
          <a:p>
            <a:r>
              <a:rPr lang="en-GB" sz="5400" dirty="0"/>
              <a:t>Vocabulary: collocations</a:t>
            </a:r>
          </a:p>
          <a:p>
            <a:r>
              <a:rPr lang="en-GB" sz="5400" dirty="0"/>
              <a:t>Writing: a formal letter</a:t>
            </a:r>
          </a:p>
          <a:p>
            <a:pPr marL="0" indent="0">
              <a:buNone/>
            </a:pPr>
            <a:endParaRPr lang="en-GB" dirty="0"/>
          </a:p>
          <a:p>
            <a:pPr marL="0" indent="0">
              <a:buNone/>
            </a:pPr>
            <a:endParaRPr lang="en-GB" dirty="0"/>
          </a:p>
          <a:p>
            <a:pPr marL="0" indent="0">
              <a:buNone/>
            </a:pPr>
            <a:endParaRPr lang="en-GB" dirty="0"/>
          </a:p>
        </p:txBody>
      </p:sp>
      <p:pic>
        <p:nvPicPr>
          <p:cNvPr id="4" name="Picture 3"/>
          <p:cNvPicPr>
            <a:picLocks noChangeAspect="1"/>
          </p:cNvPicPr>
          <p:nvPr/>
        </p:nvPicPr>
        <p:blipFill>
          <a:blip r:embed="rId3"/>
          <a:stretch>
            <a:fillRect/>
          </a:stretch>
        </p:blipFill>
        <p:spPr>
          <a:xfrm>
            <a:off x="7984315" y="4050142"/>
            <a:ext cx="4111711" cy="2261758"/>
          </a:xfrm>
          <a:prstGeom prst="rect">
            <a:avLst/>
          </a:prstGeom>
        </p:spPr>
      </p:pic>
    </p:spTree>
    <p:extLst>
      <p:ext uri="{BB962C8B-B14F-4D97-AF65-F5344CB8AC3E}">
        <p14:creationId xmlns:p14="http://schemas.microsoft.com/office/powerpoint/2010/main" val="2659390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33476" y="215900"/>
            <a:ext cx="10233220" cy="5565922"/>
          </a:xfrm>
        </p:spPr>
        <p:txBody>
          <a:bodyPr>
            <a:normAutofit/>
          </a:bodyPr>
          <a:lstStyle/>
          <a:p>
            <a:r>
              <a:rPr lang="en-GB" b="1" dirty="0"/>
              <a:t>Look at the 4 charts on the next 4 slides – what do they show about economic equality and the earth?</a:t>
            </a:r>
            <a:br>
              <a:rPr lang="en-GB" b="1" dirty="0"/>
            </a:br>
            <a:r>
              <a:rPr lang="en-GB" b="1" dirty="0"/>
              <a:t> </a:t>
            </a:r>
            <a:br>
              <a:rPr lang="en-GB" dirty="0"/>
            </a:br>
            <a:r>
              <a:rPr lang="en-GB" i="1" dirty="0"/>
              <a:t>You can look at all of them and discuss them in groups, or pairs discuss one chart and then present to the group:</a:t>
            </a:r>
          </a:p>
        </p:txBody>
      </p:sp>
    </p:spTree>
    <p:extLst>
      <p:ext uri="{BB962C8B-B14F-4D97-AF65-F5344CB8AC3E}">
        <p14:creationId xmlns:p14="http://schemas.microsoft.com/office/powerpoint/2010/main" val="754691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791" y="-351691"/>
            <a:ext cx="11564470" cy="2858354"/>
          </a:xfrm>
        </p:spPr>
        <p:txBody>
          <a:bodyPr>
            <a:normAutofit fontScale="90000"/>
          </a:bodyPr>
          <a:lstStyle/>
          <a:p>
            <a:br>
              <a:rPr lang="en-GB" dirty="0"/>
            </a:br>
            <a:r>
              <a:rPr lang="en-GB" b="1" dirty="0"/>
              <a:t>a) waste (and economic equality): </a:t>
            </a:r>
            <a:r>
              <a:rPr lang="en-GB" b="1" i="1" dirty="0"/>
              <a:t> </a:t>
            </a:r>
            <a:br>
              <a:rPr lang="en-GB" i="1" dirty="0"/>
            </a:br>
            <a:r>
              <a:rPr lang="en-GB" i="1" dirty="0"/>
              <a:t>Economic inequality and Waste Production (domestic), 2009-13 the richest 10% and the poorest 10% (the countries to the right are more unequal)</a:t>
            </a:r>
            <a:r>
              <a:rPr lang="en-GB" dirty="0"/>
              <a:t> </a:t>
            </a:r>
          </a:p>
        </p:txBody>
      </p:sp>
      <p:pic>
        <p:nvPicPr>
          <p:cNvPr id="4" name="Content Placeholder 3"/>
          <p:cNvPicPr>
            <a:picLocks noGrp="1" noChangeAspect="1"/>
          </p:cNvPicPr>
          <p:nvPr>
            <p:ph idx="1"/>
          </p:nvPr>
        </p:nvPicPr>
        <p:blipFill>
          <a:blip r:embed="rId2"/>
          <a:stretch>
            <a:fillRect/>
          </a:stretch>
        </p:blipFill>
        <p:spPr>
          <a:xfrm>
            <a:off x="4379125" y="2506662"/>
            <a:ext cx="6805033" cy="4351338"/>
          </a:xfrm>
          <a:prstGeom prst="rect">
            <a:avLst/>
          </a:prstGeom>
        </p:spPr>
      </p:pic>
    </p:spTree>
    <p:extLst>
      <p:ext uri="{BB962C8B-B14F-4D97-AF65-F5344CB8AC3E}">
        <p14:creationId xmlns:p14="http://schemas.microsoft.com/office/powerpoint/2010/main" val="1171088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 </a:t>
            </a:r>
            <a:r>
              <a:rPr lang="en-GB" b="1" dirty="0"/>
              <a:t>CO2 emissions (and economic equality) </a:t>
            </a:r>
          </a:p>
        </p:txBody>
      </p:sp>
      <p:pic>
        <p:nvPicPr>
          <p:cNvPr id="4" name="Content Placeholder 3"/>
          <p:cNvPicPr>
            <a:picLocks noGrp="1" noChangeAspect="1"/>
          </p:cNvPicPr>
          <p:nvPr>
            <p:ph idx="1"/>
          </p:nvPr>
        </p:nvPicPr>
        <p:blipFill>
          <a:blip r:embed="rId2"/>
          <a:stretch>
            <a:fillRect/>
          </a:stretch>
        </p:blipFill>
        <p:spPr>
          <a:xfrm>
            <a:off x="2138084" y="1825625"/>
            <a:ext cx="7915832" cy="4351338"/>
          </a:xfrm>
          <a:prstGeom prst="rect">
            <a:avLst/>
          </a:prstGeom>
        </p:spPr>
      </p:pic>
    </p:spTree>
    <p:extLst>
      <p:ext uri="{BB962C8B-B14F-4D97-AF65-F5344CB8AC3E}">
        <p14:creationId xmlns:p14="http://schemas.microsoft.com/office/powerpoint/2010/main" val="2744242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245" y="365125"/>
            <a:ext cx="11553713" cy="1604352"/>
          </a:xfrm>
        </p:spPr>
        <p:txBody>
          <a:bodyPr>
            <a:normAutofit fontScale="90000"/>
          </a:bodyPr>
          <a:lstStyle/>
          <a:p>
            <a:r>
              <a:rPr lang="en-GB" sz="3600" dirty="0"/>
              <a:t>c) </a:t>
            </a:r>
            <a:r>
              <a:rPr lang="en-GB" sz="3600" b="1" dirty="0"/>
              <a:t>The amount of meat people eat (and economic equality): </a:t>
            </a:r>
            <a:br>
              <a:rPr lang="en-GB" sz="3600" b="1" dirty="0"/>
            </a:br>
            <a:r>
              <a:rPr lang="en-GB" sz="3600" i="1" dirty="0"/>
              <a:t>Economic inequality and meat eating (not fish), 2011 The richest 10% to the poorest 10% (countries more to the right are more unequal). 82 points = eating about one beef steak a day </a:t>
            </a:r>
            <a:r>
              <a:rPr lang="en-GB" sz="4000" i="1" dirty="0"/>
              <a:t>all year</a:t>
            </a:r>
            <a:endParaRPr lang="en-GB" sz="4000" dirty="0"/>
          </a:p>
        </p:txBody>
      </p:sp>
      <p:pic>
        <p:nvPicPr>
          <p:cNvPr id="4" name="Content Placeholder 3"/>
          <p:cNvPicPr>
            <a:picLocks noGrp="1" noChangeAspect="1"/>
          </p:cNvPicPr>
          <p:nvPr>
            <p:ph idx="1"/>
          </p:nvPr>
        </p:nvPicPr>
        <p:blipFill>
          <a:blip r:embed="rId2"/>
          <a:stretch>
            <a:fillRect/>
          </a:stretch>
        </p:blipFill>
        <p:spPr>
          <a:xfrm>
            <a:off x="1717070" y="2140772"/>
            <a:ext cx="8564078" cy="4717227"/>
          </a:xfrm>
          <a:prstGeom prst="rect">
            <a:avLst/>
          </a:prstGeom>
        </p:spPr>
      </p:pic>
    </p:spTree>
    <p:extLst>
      <p:ext uri="{BB962C8B-B14F-4D97-AF65-F5344CB8AC3E}">
        <p14:creationId xmlns:p14="http://schemas.microsoft.com/office/powerpoint/2010/main" val="3924316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507889" cy="3313990"/>
          </a:xfrm>
        </p:spPr>
        <p:txBody>
          <a:bodyPr/>
          <a:lstStyle/>
          <a:p>
            <a:r>
              <a:rPr lang="en-GB" b="1" dirty="0"/>
              <a:t>d) CO2 emissions (and economic equality)</a:t>
            </a:r>
          </a:p>
        </p:txBody>
      </p:sp>
      <p:pic>
        <p:nvPicPr>
          <p:cNvPr id="4" name="Content Placeholder 3"/>
          <p:cNvPicPr>
            <a:picLocks noGrp="1" noChangeAspect="1"/>
          </p:cNvPicPr>
          <p:nvPr>
            <p:ph idx="1"/>
          </p:nvPr>
        </p:nvPicPr>
        <p:blipFill>
          <a:blip r:embed="rId2"/>
          <a:stretch>
            <a:fillRect/>
          </a:stretch>
        </p:blipFill>
        <p:spPr>
          <a:xfrm>
            <a:off x="5529431" y="48824"/>
            <a:ext cx="6246570" cy="6809176"/>
          </a:xfrm>
          <a:prstGeom prst="rect">
            <a:avLst/>
          </a:prstGeom>
        </p:spPr>
      </p:pic>
    </p:spTree>
    <p:extLst>
      <p:ext uri="{BB962C8B-B14F-4D97-AF65-F5344CB8AC3E}">
        <p14:creationId xmlns:p14="http://schemas.microsoft.com/office/powerpoint/2010/main" val="3249445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9" y="365125"/>
            <a:ext cx="11424621" cy="1325563"/>
          </a:xfrm>
        </p:spPr>
        <p:txBody>
          <a:bodyPr>
            <a:noAutofit/>
          </a:bodyPr>
          <a:lstStyle/>
          <a:p>
            <a:r>
              <a:rPr lang="en-GB" sz="6000" dirty="0"/>
              <a:t>The earth – what are we doing to it?</a:t>
            </a:r>
          </a:p>
        </p:txBody>
      </p:sp>
      <p:sp>
        <p:nvSpPr>
          <p:cNvPr id="3" name="Content Placeholder 2"/>
          <p:cNvSpPr>
            <a:spLocks noGrp="1"/>
          </p:cNvSpPr>
          <p:nvPr>
            <p:ph idx="1"/>
          </p:nvPr>
        </p:nvSpPr>
        <p:spPr/>
        <p:txBody>
          <a:bodyPr/>
          <a:lstStyle/>
          <a:p>
            <a:pPr marL="514350" indent="-514350">
              <a:buAutoNum type="arabicParenR"/>
            </a:pPr>
            <a:r>
              <a:rPr lang="en-GB" sz="5400" dirty="0"/>
              <a:t>What is ‘climate change’?</a:t>
            </a:r>
          </a:p>
          <a:p>
            <a:pPr marL="514350" indent="-514350">
              <a:buAutoNum type="arabicParenR"/>
            </a:pPr>
            <a:r>
              <a:rPr lang="en-GB" sz="5400" dirty="0"/>
              <a:t>How do we know the world climate is changing?</a:t>
            </a:r>
          </a:p>
          <a:p>
            <a:pPr marL="514350" indent="-514350">
              <a:buAutoNum type="arabicParenR"/>
            </a:pPr>
            <a:r>
              <a:rPr lang="en-GB" sz="5400" dirty="0"/>
              <a:t>Is climate change a serious problem?</a:t>
            </a:r>
          </a:p>
          <a:p>
            <a:pPr marL="514350" indent="-514350">
              <a:buAutoNum type="arabicParenR"/>
            </a:pPr>
            <a:endParaRPr lang="en-GB" dirty="0"/>
          </a:p>
        </p:txBody>
      </p:sp>
    </p:spTree>
    <p:extLst>
      <p:ext uri="{BB962C8B-B14F-4D97-AF65-F5344CB8AC3E}">
        <p14:creationId xmlns:p14="http://schemas.microsoft.com/office/powerpoint/2010/main" val="1926819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427"/>
            <a:ext cx="10515600" cy="1054248"/>
          </a:xfrm>
        </p:spPr>
        <p:txBody>
          <a:bodyPr>
            <a:normAutofit fontScale="90000"/>
          </a:bodyPr>
          <a:lstStyle/>
          <a:p>
            <a:r>
              <a:rPr lang="en-GB" b="1" dirty="0">
                <a:solidFill>
                  <a:srgbClr val="C00000"/>
                </a:solidFill>
              </a:rPr>
              <a:t>What does this short (true) story show? Read, then write a one sentence summary in pairs.</a:t>
            </a:r>
          </a:p>
        </p:txBody>
      </p:sp>
      <p:sp>
        <p:nvSpPr>
          <p:cNvPr id="3" name="Content Placeholder 2"/>
          <p:cNvSpPr>
            <a:spLocks noGrp="1"/>
          </p:cNvSpPr>
          <p:nvPr>
            <p:ph idx="1"/>
          </p:nvPr>
        </p:nvSpPr>
        <p:spPr>
          <a:xfrm>
            <a:off x="301215" y="1376978"/>
            <a:ext cx="11575228" cy="5400339"/>
          </a:xfrm>
        </p:spPr>
        <p:txBody>
          <a:bodyPr>
            <a:noAutofit/>
          </a:bodyPr>
          <a:lstStyle/>
          <a:p>
            <a:pPr marL="0" indent="0">
              <a:buNone/>
            </a:pPr>
            <a:r>
              <a:rPr lang="en-GB" sz="3200" b="1" dirty="0"/>
              <a:t>Lake </a:t>
            </a:r>
            <a:r>
              <a:rPr lang="en-GB" sz="3200" b="1" dirty="0" err="1"/>
              <a:t>Suwa</a:t>
            </a:r>
            <a:r>
              <a:rPr lang="en-GB" sz="3200" dirty="0"/>
              <a:t>  In 1443 Shinto priests who lived on the edge of Lake </a:t>
            </a:r>
            <a:r>
              <a:rPr lang="en-GB" sz="3200" dirty="0" err="1"/>
              <a:t>Suwa</a:t>
            </a:r>
            <a:r>
              <a:rPr lang="en-GB" sz="3200" dirty="0"/>
              <a:t> in Japan began to write down the date when the lake froze in winter and when the temperature changes created a ridge of ice across the top of the lake. They believed that the feet of the gods made the ridge when they walked over the lake. So they wrote down the date </a:t>
            </a:r>
            <a:r>
              <a:rPr lang="en-GB" sz="3200"/>
              <a:t>every year. </a:t>
            </a:r>
            <a:endParaRPr lang="en-GB" sz="3200" dirty="0"/>
          </a:p>
          <a:p>
            <a:pPr marL="0" indent="0">
              <a:buNone/>
            </a:pPr>
            <a:r>
              <a:rPr lang="en-GB" sz="3200" dirty="0"/>
              <a:t>In the first 250 years, the lake didn’t freeze three times. Between 1955 and 2004 it didn’t freeze more than 12 times. Between 2005 and 2014 it didn’t freeze more than five times: one year freezing, one year not freezing. Since 2014 it has not frozen. There are many different records of global warming, but the Lake </a:t>
            </a:r>
            <a:r>
              <a:rPr lang="en-GB" sz="3200" dirty="0" err="1"/>
              <a:t>Suwa</a:t>
            </a:r>
            <a:r>
              <a:rPr lang="en-GB" sz="3200" dirty="0"/>
              <a:t> records are the longest and clearest.</a:t>
            </a:r>
          </a:p>
        </p:txBody>
      </p:sp>
    </p:spTree>
    <p:extLst>
      <p:ext uri="{BB962C8B-B14F-4D97-AF65-F5344CB8AC3E}">
        <p14:creationId xmlns:p14="http://schemas.microsoft.com/office/powerpoint/2010/main" val="2679863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1899</Words>
  <Application>Microsoft Office PowerPoint</Application>
  <PresentationFormat>Widescreen</PresentationFormat>
  <Paragraphs>96</Paragraphs>
  <Slides>18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The rich, the poor and the earth</vt:lpstr>
      <vt:lpstr>This lesson:</vt:lpstr>
      <vt:lpstr>Look at the 4 charts on the next 4 slides – what do they show about economic equality and the earth?   You can look at all of them and discuss them in groups, or pairs discuss one chart and then present to the group:</vt:lpstr>
      <vt:lpstr> a) waste (and economic equality):   Economic inequality and Waste Production (domestic), 2009-13 the richest 10% and the poorest 10% (the countries to the right are more unequal) </vt:lpstr>
      <vt:lpstr>b) CO2 emissions (and economic equality) </vt:lpstr>
      <vt:lpstr>c) The amount of meat people eat (and economic equality):  Economic inequality and meat eating (not fish), 2011 The richest 10% to the poorest 10% (countries more to the right are more unequal). 82 points = eating about one beef steak a day all year</vt:lpstr>
      <vt:lpstr>d) CO2 emissions (and economic equality)</vt:lpstr>
      <vt:lpstr>The earth – what are we doing to it?</vt:lpstr>
      <vt:lpstr>What does this short (true) story show? Read, then write a one sentence summary in pairs.</vt:lpstr>
      <vt:lpstr>What is the message of this cartoon?:</vt:lpstr>
      <vt:lpstr>Jigsaw reading:</vt:lpstr>
      <vt:lpstr>1/ World leaders in waste </vt:lpstr>
      <vt:lpstr>2/ Equality and carbon dioxide </vt:lpstr>
      <vt:lpstr>3/ The problem of eating meat </vt:lpstr>
      <vt:lpstr>4/ Transport: breathing in bad air </vt:lpstr>
      <vt:lpstr>Vocabulary: Match these verbs and nouns to form ‘collocations’, then use the phrases in sentences to talk about ‘The rich, the poor and the earth’:</vt:lpstr>
      <vt:lpstr>Writing:</vt:lpstr>
      <vt:lpstr>Homework:</vt:lpstr>
    </vt:vector>
  </TitlesOfParts>
  <Company>Greenwich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rich, the poor and the earth</dc:title>
  <dc:creator>Linda Ruas</dc:creator>
  <cp:lastModifiedBy>Linda Ruas</cp:lastModifiedBy>
  <cp:revision>5</cp:revision>
  <dcterms:created xsi:type="dcterms:W3CDTF">2017-07-25T11:35:05Z</dcterms:created>
  <dcterms:modified xsi:type="dcterms:W3CDTF">2017-09-24T19:45:11Z</dcterms:modified>
</cp:coreProperties>
</file>